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36"/>
  </p:notesMasterIdLst>
  <p:handoutMasterIdLst>
    <p:handoutMasterId r:id="rId37"/>
  </p:handoutMasterIdLst>
  <p:sldIdLst>
    <p:sldId id="256" r:id="rId10"/>
    <p:sldId id="275" r:id="rId11"/>
    <p:sldId id="260" r:id="rId12"/>
    <p:sldId id="278" r:id="rId13"/>
    <p:sldId id="261" r:id="rId14"/>
    <p:sldId id="279" r:id="rId15"/>
    <p:sldId id="263" r:id="rId16"/>
    <p:sldId id="264" r:id="rId17"/>
    <p:sldId id="270" r:id="rId18"/>
    <p:sldId id="265" r:id="rId19"/>
    <p:sldId id="280" r:id="rId20"/>
    <p:sldId id="267" r:id="rId21"/>
    <p:sldId id="276" r:id="rId22"/>
    <p:sldId id="271" r:id="rId23"/>
    <p:sldId id="266" r:id="rId24"/>
    <p:sldId id="277" r:id="rId25"/>
    <p:sldId id="273" r:id="rId26"/>
    <p:sldId id="272" r:id="rId27"/>
    <p:sldId id="281" r:id="rId28"/>
    <p:sldId id="268" r:id="rId29"/>
    <p:sldId id="282" r:id="rId30"/>
    <p:sldId id="283" r:id="rId31"/>
    <p:sldId id="269" r:id="rId32"/>
    <p:sldId id="285" r:id="rId33"/>
    <p:sldId id="284" r:id="rId34"/>
    <p:sldId id="258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>
    <p:extLst/>
  </p:cmAuthor>
  <p:cmAuthor id="5" name="Shan Gao" initials="SG" lastIdx="2" clrIdx="5">
    <p:extLst>
      <p:ext uri="{19B8F6BF-5375-455C-9EA6-DF929625EA0E}">
        <p15:presenceInfo xmlns:p15="http://schemas.microsoft.com/office/powerpoint/2012/main" userId="S::sgao15@stevens.edu::b9032875-adb1-48b8-8365-43ba7a9d3da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50000" autoAdjust="0"/>
  </p:normalViewPr>
  <p:slideViewPr>
    <p:cSldViewPr snapToGrid="0">
      <p:cViewPr varScale="1">
        <p:scale>
          <a:sx n="127" d="100"/>
          <a:sy n="127" d="100"/>
        </p:scale>
        <p:origin x="176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presProps" Target="presProps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19-05-05T21:44:20.880" idx="2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5/14/19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8.jpeg>
</file>

<file path=ppt/media/image19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png>
</file>

<file path=ppt/media/image29.tiff>
</file>

<file path=ppt/media/image3.jpg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tiff>
</file>

<file path=ppt/media/image39.tiff>
</file>

<file path=ppt/media/image4.png>
</file>

<file path=ppt/media/image40.tiff>
</file>

<file path=ppt/media/image41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5/14/19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.emf"/><Relationship Id="rId5" Type="http://schemas.openxmlformats.org/officeDocument/2006/relationships/image" Target="../media/image1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803" r:id="rId2"/>
    <p:sldLayoutId id="2147483804" r:id="rId3"/>
    <p:sldLayoutId id="2147483805" r:id="rId4"/>
    <p:sldLayoutId id="2147483773" r:id="rId5"/>
    <p:sldLayoutId id="2147483771" r:id="rId6"/>
    <p:sldLayoutId id="2147483799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9.tiff"/><Relationship Id="rId4" Type="http://schemas.openxmlformats.org/officeDocument/2006/relationships/image" Target="../media/image3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0.xml"/><Relationship Id="rId6" Type="http://schemas.openxmlformats.org/officeDocument/2006/relationships/comments" Target="../comments/comment1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>
          <a:xfrm>
            <a:off x="2629537" y="3605144"/>
            <a:ext cx="4777022" cy="1204686"/>
          </a:xfrm>
        </p:spPr>
        <p:txBody>
          <a:bodyPr/>
          <a:lstStyle/>
          <a:p>
            <a:r>
              <a:rPr lang="en-US" i="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Instructor: Christopher </a:t>
            </a:r>
            <a:r>
              <a:rPr lang="en-US" i="0" dirty="0" err="1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Asakiewicz</a:t>
            </a:r>
            <a:endParaRPr lang="en-US" i="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r>
              <a:rPr lang="en-US" i="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Authors: </a:t>
            </a:r>
            <a:r>
              <a:rPr lang="en-US" i="0" dirty="0" err="1"/>
              <a:t>Jiahui</a:t>
            </a:r>
            <a:r>
              <a:rPr lang="en-US" i="0" dirty="0"/>
              <a:t> Bi,</a:t>
            </a:r>
          </a:p>
          <a:p>
            <a:r>
              <a:rPr lang="en-US" i="0" dirty="0"/>
              <a:t>               </a:t>
            </a:r>
            <a:r>
              <a:rPr lang="en-US" i="0" dirty="0" err="1"/>
              <a:t>Hongyi</a:t>
            </a:r>
            <a:r>
              <a:rPr lang="en-US" i="0" dirty="0"/>
              <a:t> Chen, </a:t>
            </a:r>
          </a:p>
          <a:p>
            <a:r>
              <a:rPr lang="en-US" i="0" dirty="0"/>
              <a:t>               Shan Gao, </a:t>
            </a:r>
          </a:p>
          <a:p>
            <a:r>
              <a:rPr lang="en-US" i="0" dirty="0"/>
              <a:t>               </a:t>
            </a:r>
            <a:r>
              <a:rPr lang="en-US" i="0" dirty="0" err="1"/>
              <a:t>Yuyi</a:t>
            </a:r>
            <a:r>
              <a:rPr lang="en-US" i="0" dirty="0"/>
              <a:t> Yan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5376" y="1780135"/>
            <a:ext cx="7933247" cy="1648865"/>
          </a:xfrm>
        </p:spPr>
        <p:txBody>
          <a:bodyPr/>
          <a:lstStyle/>
          <a:p>
            <a:pPr algn="ctr"/>
            <a:r>
              <a:rPr lang="en-US" dirty="0"/>
              <a:t>Bibliometrics Analysis of Authors</a:t>
            </a:r>
          </a:p>
          <a:p>
            <a:pPr algn="ctr"/>
            <a:r>
              <a:rPr lang="en-US" dirty="0"/>
              <a:t>(Wiley team 4)</a:t>
            </a:r>
          </a:p>
        </p:txBody>
      </p:sp>
    </p:spTree>
    <p:extLst>
      <p:ext uri="{BB962C8B-B14F-4D97-AF65-F5344CB8AC3E}">
        <p14:creationId xmlns:p14="http://schemas.microsoft.com/office/powerpoint/2010/main" val="91275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0A5A80-2C3C-A945-A712-DDD44D2CCBE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511189-4835-4742-9C56-D9EB3A918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Co-authorship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BDEBA69-BDE8-4242-B884-877F9B1685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6266" y="5026012"/>
            <a:ext cx="7531467" cy="1022244"/>
          </a:xfrm>
        </p:spPr>
        <p:txBody>
          <a:bodyPr/>
          <a:lstStyle/>
          <a:p>
            <a:r>
              <a:rPr lang="en-US" dirty="0"/>
              <a:t>The article with 4 or 5 authors is most common.</a:t>
            </a:r>
          </a:p>
          <a:p>
            <a:r>
              <a:rPr lang="en-US" dirty="0"/>
              <a:t>Total 366 articles have only one author, considering 7745 articles during 2010-2012.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A91D35-FE50-DE42-ACD8-8B7FD33C3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68" y="1320866"/>
            <a:ext cx="7031814" cy="359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71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0A5A80-2C3C-A945-A712-DDD44D2CCBE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E0B89-8CDC-6D4B-B279-C40AE3C8A1D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9663" y="1778233"/>
            <a:ext cx="8175115" cy="1585936"/>
          </a:xfrm>
        </p:spPr>
        <p:txBody>
          <a:bodyPr/>
          <a:lstStyle/>
          <a:p>
            <a:r>
              <a:rPr lang="en-US" dirty="0"/>
              <a:t>The Co-authorship network is formed if two authors(node) co-authoring an article together(edge). The edges are directed from the lead author to the other authors. The larger the node is, the more research the author participated.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511189-4835-4742-9C56-D9EB3A918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Co-author Network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7D335-A431-FF44-A936-D36DA0CF97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Co-author Directed</a:t>
            </a:r>
            <a:r>
              <a:rPr lang="zh-CN" altLang="en-US" dirty="0"/>
              <a:t> </a:t>
            </a:r>
            <a:r>
              <a:rPr lang="en-US" dirty="0"/>
              <a:t>Network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870BA57-FA6A-194C-A924-4BBE75EB23C8}"/>
              </a:ext>
            </a:extLst>
          </p:cNvPr>
          <p:cNvSpPr/>
          <p:nvPr/>
        </p:nvSpPr>
        <p:spPr>
          <a:xfrm>
            <a:off x="2522136" y="3215471"/>
            <a:ext cx="1182803" cy="115819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7D5A497-6A86-F541-8C2C-32FC8DD77F75}"/>
              </a:ext>
            </a:extLst>
          </p:cNvPr>
          <p:cNvSpPr/>
          <p:nvPr/>
        </p:nvSpPr>
        <p:spPr>
          <a:xfrm>
            <a:off x="5169504" y="3535410"/>
            <a:ext cx="539117" cy="5183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8F6764E-CF13-F948-93E8-48BF012FB0ED}"/>
              </a:ext>
            </a:extLst>
          </p:cNvPr>
          <p:cNvSpPr txBox="1"/>
          <p:nvPr/>
        </p:nvSpPr>
        <p:spPr>
          <a:xfrm>
            <a:off x="2574420" y="3640682"/>
            <a:ext cx="1182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Lead author</a:t>
            </a:r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A2293699-6EDF-DD45-A5A4-9BA5DADC2F91}"/>
              </a:ext>
            </a:extLst>
          </p:cNvPr>
          <p:cNvSpPr/>
          <p:nvPr/>
        </p:nvSpPr>
        <p:spPr>
          <a:xfrm>
            <a:off x="3757223" y="3535410"/>
            <a:ext cx="1359997" cy="44695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0A6663-2F4E-BB49-AA26-A77C854AB57F}"/>
              </a:ext>
            </a:extLst>
          </p:cNvPr>
          <p:cNvSpPr/>
          <p:nvPr/>
        </p:nvSpPr>
        <p:spPr>
          <a:xfrm>
            <a:off x="440950" y="5074708"/>
            <a:ext cx="83890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Ying Ding, Scientific collaboration and endorsement: Network analysis of co-authorship and citation networks,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Informetr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2011 January 1; 5(1): 187–203. </a:t>
            </a:r>
            <a:r>
              <a:rPr lang="en-US" dirty="0"/>
              <a:t>)</a:t>
            </a:r>
            <a:endParaRPr lang="en-US" b="0" i="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1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E0686-0515-6B4E-8EEF-93DC5FA7252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8B7FC-BA47-CF4D-8846-45BA062F70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9985" y="1927826"/>
            <a:ext cx="4242014" cy="3002348"/>
          </a:xfrm>
        </p:spPr>
        <p:txBody>
          <a:bodyPr/>
          <a:lstStyle/>
          <a:p>
            <a:r>
              <a:rPr lang="en-US" altLang="zh-CN" dirty="0"/>
              <a:t>T</a:t>
            </a:r>
            <a:r>
              <a:rPr lang="en-US" dirty="0"/>
              <a:t>he authors with high centrality are always active corresponding authors. It’s a good indicator to consider their co-authorships to detect potential authors.</a:t>
            </a:r>
          </a:p>
          <a:p>
            <a:r>
              <a:rPr lang="en-US" dirty="0"/>
              <a:t>As it is a directed network, the outdegree and indegree of a certain node, reflect the information about the times the author act as the first author and the number of the research participated in.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EB921F-46D2-694A-838C-07F0D94E6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Co-authorship Analysis</a:t>
            </a:r>
            <a:br>
              <a:rPr lang="en-US" dirty="0"/>
            </a:br>
            <a:endParaRPr lang="en-US" dirty="0"/>
          </a:p>
        </p:txBody>
      </p:sp>
      <p:pic>
        <p:nvPicPr>
          <p:cNvPr id="8" name="Google Shape;107;p13">
            <a:extLst>
              <a:ext uri="{FF2B5EF4-FFF2-40B4-BE49-F238E27FC236}">
                <a16:creationId xmlns:a16="http://schemas.microsoft.com/office/drawing/2014/main" id="{657F6F33-787B-8C43-891B-50CCFE05090A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4571999" y="1414163"/>
            <a:ext cx="3974351" cy="4219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355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A40338-D241-7B4C-BBE2-7C20C68B763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30A80-FC1C-1649-9D4D-3750ABF1F7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6626" y="1992311"/>
            <a:ext cx="4425374" cy="1970857"/>
          </a:xfrm>
        </p:spPr>
        <p:txBody>
          <a:bodyPr/>
          <a:lstStyle/>
          <a:p>
            <a:r>
              <a:rPr lang="en-US" b="1" dirty="0"/>
              <a:t>Feature</a:t>
            </a:r>
            <a:r>
              <a:rPr lang="en-US" dirty="0"/>
              <a:t>: Constructed from author dataset from </a:t>
            </a:r>
            <a:r>
              <a:rPr lang="en-US" b="1" dirty="0"/>
              <a:t>2010 to 2012,  </a:t>
            </a:r>
            <a:r>
              <a:rPr lang="en-US" dirty="0"/>
              <a:t>by two groups, all authors and first author.</a:t>
            </a:r>
          </a:p>
          <a:p>
            <a:r>
              <a:rPr lang="en-US" b="1" dirty="0"/>
              <a:t>Res Variable</a:t>
            </a:r>
            <a:r>
              <a:rPr lang="en-US" dirty="0"/>
              <a:t>: The sum of impact factor from </a:t>
            </a:r>
            <a:r>
              <a:rPr lang="en-US" b="1" dirty="0"/>
              <a:t>2013 to 2015</a:t>
            </a:r>
            <a:r>
              <a:rPr lang="en-US" dirty="0"/>
              <a:t>.</a:t>
            </a:r>
          </a:p>
          <a:p>
            <a:r>
              <a:rPr lang="en-US" dirty="0"/>
              <a:t>Predicted future top authors by using current features.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B8A870-E850-B94E-94D0-DABDC2B72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Gap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24E708-9A80-764E-B32E-790A2126DC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2256" y="1992310"/>
            <a:ext cx="3994095" cy="3343365"/>
          </a:xfrm>
        </p:spPr>
        <p:txBody>
          <a:bodyPr/>
          <a:lstStyle/>
          <a:p>
            <a:r>
              <a:rPr lang="en-US" dirty="0"/>
              <a:t>Used articles published after 2010 to construct author dataset.</a:t>
            </a:r>
          </a:p>
          <a:p>
            <a:r>
              <a:rPr lang="en-US" dirty="0"/>
              <a:t>Considered Funding &amp; Publication ratio after 2010, it is remarkably different.</a:t>
            </a:r>
          </a:p>
          <a:p>
            <a:r>
              <a:rPr lang="en-US" dirty="0"/>
              <a:t>After 2010, the new published articles have exceeded more than 2000 every year. </a:t>
            </a:r>
          </a:p>
        </p:txBody>
      </p:sp>
    </p:spTree>
    <p:extLst>
      <p:ext uri="{BB962C8B-B14F-4D97-AF65-F5344CB8AC3E}">
        <p14:creationId xmlns:p14="http://schemas.microsoft.com/office/powerpoint/2010/main" val="224622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258F2D-A7DD-344D-BF05-9A5A85B73C7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9515A5-42C1-8A48-96A2-8E8D765E9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42B02-10E0-EA43-A66E-29CE993DAB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Feature correlations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6F2FC3-E82B-BB42-84AA-C6143F32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68" y="1466050"/>
            <a:ext cx="5408043" cy="4703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C8A7D5-F4E0-D041-B23F-C98B4948D50A}"/>
              </a:ext>
            </a:extLst>
          </p:cNvPr>
          <p:cNvSpPr txBox="1"/>
          <p:nvPr/>
        </p:nvSpPr>
        <p:spPr>
          <a:xfrm>
            <a:off x="6159259" y="2382559"/>
            <a:ext cx="298474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Network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Centrality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Degree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Publication, Funding, Impact Factor (2010-2012):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sum, difference year over year, per year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1392A-2017-E548-ADB7-C7781CAB8F1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42D5-96B7-0C44-AB4B-667D46602E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13" y="2246968"/>
            <a:ext cx="7388773" cy="3370061"/>
          </a:xfrm>
        </p:spPr>
        <p:txBody>
          <a:bodyPr/>
          <a:lstStyle/>
          <a:p>
            <a:r>
              <a:rPr lang="en-US" dirty="0"/>
              <a:t>Linear Regression with Ridge, Lasso, and </a:t>
            </a:r>
            <a:r>
              <a:rPr lang="en-US" dirty="0" err="1"/>
              <a:t>ElasticNet</a:t>
            </a:r>
            <a:r>
              <a:rPr lang="en-US" dirty="0"/>
              <a:t>, comparing with Random Forest.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400" dirty="0"/>
              <a:t>(Orion Penner, Raj </a:t>
            </a:r>
            <a:r>
              <a:rPr lang="en-US" sz="1400" dirty="0" err="1"/>
              <a:t>K.Pan</a:t>
            </a:r>
            <a:r>
              <a:rPr lang="en-US" sz="1400" dirty="0"/>
              <a:t>, Alexander M Petersen, Kimmo </a:t>
            </a:r>
            <a:r>
              <a:rPr lang="en-US" sz="1400" dirty="0" err="1"/>
              <a:t>Kaski</a:t>
            </a:r>
            <a:r>
              <a:rPr lang="en-US" sz="1400" dirty="0"/>
              <a:t> &amp; Santo Fortunato. </a:t>
            </a:r>
            <a:r>
              <a:rPr lang="en-US" sz="1400" i="1" dirty="0"/>
              <a:t>On the Predictability of Future Impact in Science</a:t>
            </a:r>
            <a:r>
              <a:rPr lang="en-US" sz="14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714DF1-33BA-6248-BF7D-241809A2A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552" y="1568750"/>
            <a:ext cx="7303340" cy="535863"/>
          </a:xfrm>
        </p:spPr>
        <p:txBody>
          <a:bodyPr/>
          <a:lstStyle/>
          <a:p>
            <a:pPr algn="ctr"/>
            <a:r>
              <a:rPr lang="en-US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643441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AB038-AE38-D34A-9A01-9912CE34E2F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5E9B16-AE35-0F42-AEB4-66CF8F60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A448B6-2EBD-C749-921C-C31091F5B7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7718E8-D8D1-8249-9D65-B2DA1CD69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02" y="1621766"/>
            <a:ext cx="6239792" cy="40067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6E52F8-CE62-E94B-B913-6FA6E2B571D5}"/>
              </a:ext>
            </a:extLst>
          </p:cNvPr>
          <p:cNvSpPr txBox="1"/>
          <p:nvPr/>
        </p:nvSpPr>
        <p:spPr>
          <a:xfrm>
            <a:off x="6715146" y="2737222"/>
            <a:ext cx="2069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Impact factor related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 – author network features </a:t>
            </a:r>
          </a:p>
        </p:txBody>
      </p:sp>
    </p:spTree>
    <p:extLst>
      <p:ext uri="{BB962C8B-B14F-4D97-AF65-F5344CB8AC3E}">
        <p14:creationId xmlns:p14="http://schemas.microsoft.com/office/powerpoint/2010/main" val="4286081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125C30-06D3-7144-8352-75E1AB920A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C4E4AD4-9007-2A49-B314-521A07B49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125" y="599224"/>
            <a:ext cx="7303340" cy="535863"/>
          </a:xfrm>
        </p:spPr>
        <p:txBody>
          <a:bodyPr/>
          <a:lstStyle/>
          <a:p>
            <a:r>
              <a:rPr lang="en-US" dirty="0"/>
              <a:t>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0D1CCE-FFE6-BB49-A4AE-86988ABF3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25" y="1634999"/>
            <a:ext cx="5549900" cy="37465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6FEA41-D7F9-6842-9C6E-A8B74D03DB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406566"/>
              </p:ext>
            </p:extLst>
          </p:nvPr>
        </p:nvGraphicFramePr>
        <p:xfrm>
          <a:off x="6148704" y="2823587"/>
          <a:ext cx="2711238" cy="1904679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945134">
                  <a:extLst>
                    <a:ext uri="{9D8B030D-6E8A-4147-A177-3AD203B41FA5}">
                      <a16:colId xmlns:a16="http://schemas.microsoft.com/office/drawing/2014/main" val="1812311294"/>
                    </a:ext>
                  </a:extLst>
                </a:gridCol>
                <a:gridCol w="867739">
                  <a:extLst>
                    <a:ext uri="{9D8B030D-6E8A-4147-A177-3AD203B41FA5}">
                      <a16:colId xmlns:a16="http://schemas.microsoft.com/office/drawing/2014/main" val="701216670"/>
                    </a:ext>
                  </a:extLst>
                </a:gridCol>
                <a:gridCol w="898365">
                  <a:extLst>
                    <a:ext uri="{9D8B030D-6E8A-4147-A177-3AD203B41FA5}">
                      <a16:colId xmlns:a16="http://schemas.microsoft.com/office/drawing/2014/main" val="2035728993"/>
                    </a:ext>
                  </a:extLst>
                </a:gridCol>
              </a:tblGrid>
              <a:tr h="14248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749089"/>
                  </a:ext>
                </a:extLst>
              </a:tr>
              <a:tr h="310121">
                <a:tc>
                  <a:txBody>
                    <a:bodyPr/>
                    <a:lstStyle/>
                    <a:p>
                      <a:r>
                        <a:rPr lang="en-US" sz="1400" dirty="0" err="1"/>
                        <a:t>lr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11.2634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10.4566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324983"/>
                  </a:ext>
                </a:extLst>
              </a:tr>
              <a:tr h="263603">
                <a:tc>
                  <a:txBody>
                    <a:bodyPr/>
                    <a:lstStyle/>
                    <a:p>
                      <a:r>
                        <a:rPr lang="en-US" sz="1400" dirty="0"/>
                        <a:t>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11.2684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10.3060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715013"/>
                  </a:ext>
                </a:extLst>
              </a:tr>
              <a:tr h="255366">
                <a:tc>
                  <a:txBody>
                    <a:bodyPr/>
                    <a:lstStyle/>
                    <a:p>
                      <a:r>
                        <a:rPr lang="en-US" sz="1400" dirty="0"/>
                        <a:t>lasso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11.2331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10.2956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792926"/>
                  </a:ext>
                </a:extLst>
              </a:tr>
              <a:tr h="255366">
                <a:tc>
                  <a:txBody>
                    <a:bodyPr/>
                    <a:lstStyle/>
                    <a:p>
                      <a:r>
                        <a:rPr lang="en-US" sz="1400" dirty="0" err="1"/>
                        <a:t>elasticNet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2"/>
                          </a:solidFill>
                        </a:rPr>
                        <a:t>11.2292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accent2"/>
                          </a:solidFill>
                        </a:rPr>
                        <a:t>10.2937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148849"/>
                  </a:ext>
                </a:extLst>
              </a:tr>
              <a:tr h="314398">
                <a:tc>
                  <a:txBody>
                    <a:bodyPr/>
                    <a:lstStyle/>
                    <a:p>
                      <a:r>
                        <a:rPr lang="en-US" sz="1400" dirty="0" err="1"/>
                        <a:t>rf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12.1611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12.9575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679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1061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B1B876-83B1-0D4B-A35E-522FD04B95D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32D610-EAAD-1448-8B2D-3FB97DF6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Result</a:t>
            </a:r>
          </a:p>
        </p:txBody>
      </p:sp>
      <p:pic>
        <p:nvPicPr>
          <p:cNvPr id="6" name="Picture 5" descr="/var/folders/hw/xxz_8mpd1wsdlmxy4wjg8rnm0000gn/T/com.microsoft.Word/Content.MSO/1FA963D.tmp">
            <a:extLst>
              <a:ext uri="{FF2B5EF4-FFF2-40B4-BE49-F238E27FC236}">
                <a16:creationId xmlns:a16="http://schemas.microsoft.com/office/drawing/2014/main" id="{D19020C6-7BAB-5342-BD39-36AD52E051C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90" y="1055577"/>
            <a:ext cx="3637621" cy="2272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/var/folders/hw/xxz_8mpd1wsdlmxy4wjg8rnm0000gn/T/com.microsoft.Word/Content.MSO/DDF1517.tmp">
            <a:extLst>
              <a:ext uri="{FF2B5EF4-FFF2-40B4-BE49-F238E27FC236}">
                <a16:creationId xmlns:a16="http://schemas.microsoft.com/office/drawing/2014/main" id="{FB4184EC-25E2-9B4F-B76B-3C40F59C996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834" y="1055576"/>
            <a:ext cx="3637622" cy="2272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/var/folders/hw/xxz_8mpd1wsdlmxy4wjg8rnm0000gn/T/com.microsoft.Word/Content.MSO/1AB6DB61.tmp">
            <a:extLst>
              <a:ext uri="{FF2B5EF4-FFF2-40B4-BE49-F238E27FC236}">
                <a16:creationId xmlns:a16="http://schemas.microsoft.com/office/drawing/2014/main" id="{E9E1ABFA-46BE-0D40-8CF0-493494B51B4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89" y="3428999"/>
            <a:ext cx="3637621" cy="2474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/var/folders/hw/xxz_8mpd1wsdlmxy4wjg8rnm0000gn/T/com.microsoft.Word/Content.MSO/A368639B.tmp">
            <a:extLst>
              <a:ext uri="{FF2B5EF4-FFF2-40B4-BE49-F238E27FC236}">
                <a16:creationId xmlns:a16="http://schemas.microsoft.com/office/drawing/2014/main" id="{F85716DB-369A-1245-B46A-002CB7E7830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834" y="3428999"/>
            <a:ext cx="3637622" cy="2474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0423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F0904A-9E35-B84D-B415-77A4D8FE090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7EAEDA-23E6-604A-A552-5D566E7F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4AB18D-8232-9E47-BE67-B334E311BA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0155" y="1419199"/>
            <a:ext cx="3445131" cy="21485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5B9924-BDA5-F140-B87A-CDEB7F21E8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573361" y="1457621"/>
            <a:ext cx="3554639" cy="22048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586E4C-97F6-5D45-89A7-159C80DFE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626" y="3634333"/>
            <a:ext cx="3278107" cy="22048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30472E-41E1-BF4E-85F1-E819EF6537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584" y="3654627"/>
            <a:ext cx="3189099" cy="21642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C90AD4-D758-BE42-98BA-472C85A40334}"/>
              </a:ext>
            </a:extLst>
          </p:cNvPr>
          <p:cNvSpPr txBox="1"/>
          <p:nvPr/>
        </p:nvSpPr>
        <p:spPr>
          <a:xfrm>
            <a:off x="1083976" y="5905793"/>
            <a:ext cx="2477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Log transform on Res variable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99A094-5AD1-D844-8C37-B362CD703E49}"/>
              </a:ext>
            </a:extLst>
          </p:cNvPr>
          <p:cNvSpPr txBox="1"/>
          <p:nvPr/>
        </p:nvSpPr>
        <p:spPr>
          <a:xfrm>
            <a:off x="5192489" y="5880686"/>
            <a:ext cx="2826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Original distribution of Res variable</a:t>
            </a:r>
          </a:p>
        </p:txBody>
      </p:sp>
    </p:spTree>
    <p:extLst>
      <p:ext uri="{BB962C8B-B14F-4D97-AF65-F5344CB8AC3E}">
        <p14:creationId xmlns:p14="http://schemas.microsoft.com/office/powerpoint/2010/main" val="2962057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CA6608-FCAD-BD46-9382-AE37EFDB40E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F1B8D1-91F2-2745-9749-E1DA76B2D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F7BCE5-674B-4A42-BB69-A2AB1F9FF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53" y="2981358"/>
            <a:ext cx="1587562" cy="18341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276B52-685F-A744-9AC1-2A8BE431FA29}"/>
              </a:ext>
            </a:extLst>
          </p:cNvPr>
          <p:cNvSpPr txBox="1"/>
          <p:nvPr/>
        </p:nvSpPr>
        <p:spPr>
          <a:xfrm>
            <a:off x="2551853" y="4908396"/>
            <a:ext cx="157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Hongyi</a:t>
            </a:r>
            <a:r>
              <a:rPr lang="en-US" dirty="0"/>
              <a:t> Chen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7DC3E-02A7-DB42-B8D5-E65C0FB17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72" y="2001176"/>
            <a:ext cx="1512626" cy="1960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55E74D-B531-2044-BC2C-7E5F2732ACB2}"/>
              </a:ext>
            </a:extLst>
          </p:cNvPr>
          <p:cNvSpPr txBox="1"/>
          <p:nvPr/>
        </p:nvSpPr>
        <p:spPr>
          <a:xfrm>
            <a:off x="660839" y="4122742"/>
            <a:ext cx="1145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Yuyi</a:t>
            </a:r>
            <a:r>
              <a:rPr lang="en-US" dirty="0"/>
              <a:t> Yan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FF21E-8AE3-1A4E-BAC6-9EBA3DEE1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351" y="2396968"/>
            <a:ext cx="1549207" cy="191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2CE3BE-3348-614A-A123-AC5251A66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1228" y="1563088"/>
            <a:ext cx="1638762" cy="21890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DEDA971-62F0-104F-B3C9-128989FA1A02}"/>
              </a:ext>
            </a:extLst>
          </p:cNvPr>
          <p:cNvSpPr txBox="1"/>
          <p:nvPr/>
        </p:nvSpPr>
        <p:spPr>
          <a:xfrm>
            <a:off x="4795645" y="3822810"/>
            <a:ext cx="125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Jiahui</a:t>
            </a:r>
            <a:r>
              <a:rPr lang="zh-CN" altLang="en-US" dirty="0"/>
              <a:t> </a:t>
            </a:r>
            <a:r>
              <a:rPr lang="en-US" altLang="zh-CN" dirty="0"/>
              <a:t>Bi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D86604-4480-874C-AB71-A8A0EB22EF4A}"/>
              </a:ext>
            </a:extLst>
          </p:cNvPr>
          <p:cNvSpPr txBox="1"/>
          <p:nvPr/>
        </p:nvSpPr>
        <p:spPr>
          <a:xfrm>
            <a:off x="6775932" y="4390435"/>
            <a:ext cx="125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Shan Gao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008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1392A-2017-E548-ADB7-C7781CAB8F1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714DF1-33BA-6248-BF7D-241809A2A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13" y="634253"/>
            <a:ext cx="7303340" cy="535863"/>
          </a:xfrm>
        </p:spPr>
        <p:txBody>
          <a:bodyPr/>
          <a:lstStyle/>
          <a:p>
            <a:r>
              <a:rPr lang="en-US" dirty="0"/>
              <a:t>Considering Ranking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C8C372-B29C-D14C-99E0-B8CCC1FA8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50" y="1820706"/>
            <a:ext cx="5715000" cy="3759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470B41-C69A-C14F-A8E9-43B9D79B99C7}"/>
              </a:ext>
            </a:extLst>
          </p:cNvPr>
          <p:cNvSpPr txBox="1"/>
          <p:nvPr/>
        </p:nvSpPr>
        <p:spPr>
          <a:xfrm>
            <a:off x="6314503" y="1997839"/>
            <a:ext cx="2431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models can make great prediction on top 25 authors.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Forest seems more stable and has a better performance than linear regression.</a:t>
            </a:r>
          </a:p>
        </p:txBody>
      </p:sp>
    </p:spTree>
    <p:extLst>
      <p:ext uri="{BB962C8B-B14F-4D97-AF65-F5344CB8AC3E}">
        <p14:creationId xmlns:p14="http://schemas.microsoft.com/office/powerpoint/2010/main" val="959997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C7EAA-BD33-C248-BA5B-321E3E8A6EE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C3675DC-69BC-494E-B01E-E87CE9F9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Considering Ranking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979D577-C331-9C41-B0AF-ABF1EA677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306058"/>
              </p:ext>
            </p:extLst>
          </p:nvPr>
        </p:nvGraphicFramePr>
        <p:xfrm>
          <a:off x="1422695" y="1628379"/>
          <a:ext cx="5848141" cy="2042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09313">
                  <a:extLst>
                    <a:ext uri="{9D8B030D-6E8A-4147-A177-3AD203B41FA5}">
                      <a16:colId xmlns:a16="http://schemas.microsoft.com/office/drawing/2014/main" val="3375185152"/>
                    </a:ext>
                  </a:extLst>
                </a:gridCol>
                <a:gridCol w="1184707">
                  <a:extLst>
                    <a:ext uri="{9D8B030D-6E8A-4147-A177-3AD203B41FA5}">
                      <a16:colId xmlns:a16="http://schemas.microsoft.com/office/drawing/2014/main" val="193610537"/>
                    </a:ext>
                  </a:extLst>
                </a:gridCol>
                <a:gridCol w="1184707">
                  <a:extLst>
                    <a:ext uri="{9D8B030D-6E8A-4147-A177-3AD203B41FA5}">
                      <a16:colId xmlns:a16="http://schemas.microsoft.com/office/drawing/2014/main" val="4065293756"/>
                    </a:ext>
                  </a:extLst>
                </a:gridCol>
                <a:gridCol w="1184707">
                  <a:extLst>
                    <a:ext uri="{9D8B030D-6E8A-4147-A177-3AD203B41FA5}">
                      <a16:colId xmlns:a16="http://schemas.microsoft.com/office/drawing/2014/main" val="3361526146"/>
                    </a:ext>
                  </a:extLst>
                </a:gridCol>
                <a:gridCol w="1184707">
                  <a:extLst>
                    <a:ext uri="{9D8B030D-6E8A-4147-A177-3AD203B41FA5}">
                      <a16:colId xmlns:a16="http://schemas.microsoft.com/office/drawing/2014/main" val="3244062798"/>
                    </a:ext>
                  </a:extLst>
                </a:gridCol>
              </a:tblGrid>
              <a:tr h="3268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Top 10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Top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Top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Top 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129293"/>
                  </a:ext>
                </a:extLst>
              </a:tr>
              <a:tr h="299599">
                <a:tc>
                  <a:txBody>
                    <a:bodyPr/>
                    <a:lstStyle/>
                    <a:p>
                      <a:r>
                        <a:rPr lang="en-US" sz="1600" dirty="0" err="1"/>
                        <a:t>rf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320225"/>
                  </a:ext>
                </a:extLst>
              </a:tr>
              <a:tr h="299599">
                <a:tc>
                  <a:txBody>
                    <a:bodyPr/>
                    <a:lstStyle/>
                    <a:p>
                      <a:r>
                        <a:rPr lang="en-US" sz="1600" dirty="0" err="1"/>
                        <a:t>lr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7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606639"/>
                  </a:ext>
                </a:extLst>
              </a:tr>
              <a:tr h="299599">
                <a:tc>
                  <a:txBody>
                    <a:bodyPr/>
                    <a:lstStyle/>
                    <a:p>
                      <a:r>
                        <a:rPr lang="en-US" sz="1600" dirty="0"/>
                        <a:t>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7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423768"/>
                  </a:ext>
                </a:extLst>
              </a:tr>
              <a:tr h="299599">
                <a:tc>
                  <a:txBody>
                    <a:bodyPr/>
                    <a:lstStyle/>
                    <a:p>
                      <a:r>
                        <a:rPr lang="en-US" sz="1600" dirty="0"/>
                        <a:t>lasso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143239"/>
                  </a:ext>
                </a:extLst>
              </a:tr>
              <a:tr h="301659">
                <a:tc>
                  <a:txBody>
                    <a:bodyPr/>
                    <a:lstStyle/>
                    <a:p>
                      <a:r>
                        <a:rPr lang="en-US" sz="1600" dirty="0" err="1"/>
                        <a:t>elasticNet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2610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C5CFE55-EE42-1E4D-B2A5-FDB1883F38CF}"/>
              </a:ext>
            </a:extLst>
          </p:cNvPr>
          <p:cNvSpPr txBox="1"/>
          <p:nvPr/>
        </p:nvSpPr>
        <p:spPr>
          <a:xfrm>
            <a:off x="1066986" y="4224121"/>
            <a:ext cx="65595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table shows the number of seats that these models predicted, considering real ranking top N 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N increasing, the ratio predicted is decreased. The ratio decreasing in Linear regression model is more significant.</a:t>
            </a:r>
          </a:p>
        </p:txBody>
      </p:sp>
    </p:spTree>
    <p:extLst>
      <p:ext uri="{BB962C8B-B14F-4D97-AF65-F5344CB8AC3E}">
        <p14:creationId xmlns:p14="http://schemas.microsoft.com/office/powerpoint/2010/main" val="4213997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9BCDEC-9B29-E743-89D9-A08B33E70E6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23ED27-8874-654C-81A2-48B8AED0C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20 Ranking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361564-29CA-1D44-889B-0F9995C5187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7008" y="5172217"/>
            <a:ext cx="6997653" cy="762768"/>
          </a:xfrm>
        </p:spPr>
        <p:txBody>
          <a:bodyPr/>
          <a:lstStyle/>
          <a:p>
            <a:r>
              <a:rPr lang="en-US" dirty="0"/>
              <a:t>Random Forest has a greater performance on picking up potential top authors.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F4B087-0857-4B4E-A059-6D29EA722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084" y="1472858"/>
            <a:ext cx="6159500" cy="347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895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87D507-C281-4646-8C6D-85D88CAA89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F088C-5EF6-354C-8B1B-56C00A87BF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7094" y="1924343"/>
            <a:ext cx="7534236" cy="2517028"/>
          </a:xfrm>
        </p:spPr>
        <p:txBody>
          <a:bodyPr/>
          <a:lstStyle/>
          <a:p>
            <a:pPr lvl="1"/>
            <a:r>
              <a:rPr lang="en-US" sz="1600" dirty="0"/>
              <a:t>We used two kinds of regression models. Linear regression and linear regression with 3 different regularizations is more conservative than Random Forest, which explained a lower RMSE.</a:t>
            </a:r>
          </a:p>
          <a:p>
            <a:pPr lvl="1"/>
            <a:r>
              <a:rPr lang="en-US" sz="1600" dirty="0"/>
              <a:t>Random Forest with log transform is more stable than using original target distribution. However, when considering pick up top authors, log transform did not helped.</a:t>
            </a:r>
          </a:p>
          <a:p>
            <a:pPr lvl="1"/>
            <a:r>
              <a:rPr lang="en-US" sz="1600" dirty="0"/>
              <a:t>Random Forest model is more likely pick up potential top authors.</a:t>
            </a:r>
          </a:p>
          <a:p>
            <a:pPr lvl="1"/>
            <a:r>
              <a:rPr lang="en-US" sz="1600" dirty="0"/>
              <a:t>These models only</a:t>
            </a:r>
            <a:r>
              <a:rPr lang="zh-CN" altLang="en-US" sz="1600" dirty="0"/>
              <a:t> </a:t>
            </a:r>
            <a:r>
              <a:rPr lang="en-US" sz="1600" dirty="0"/>
              <a:t>have advantages in picking top authors. (under top 50)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01057E-D2AD-644D-8586-8EDFAFC9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13" y="496175"/>
            <a:ext cx="7303340" cy="5358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248222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EE7CC2-9F37-F64E-8606-04D6E23ED9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DE4D7-7612-B94F-AF4A-EBDC89DEF8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7932" y="1438046"/>
            <a:ext cx="7972442" cy="4148838"/>
          </a:xfrm>
        </p:spPr>
        <p:txBody>
          <a:bodyPr/>
          <a:lstStyle/>
          <a:p>
            <a:r>
              <a:rPr lang="en-US" dirty="0"/>
              <a:t>Since we did not consider topic changing and funding was an important part of our feature space, we analyzed the data after 2010. </a:t>
            </a:r>
          </a:p>
          <a:p>
            <a:r>
              <a:rPr lang="en-US" dirty="0"/>
              <a:t>For future analysis, more aspects can be considered, like citation network analysis, academic year, combined with topic analysis. </a:t>
            </a:r>
          </a:p>
          <a:p>
            <a:r>
              <a:rPr lang="en-US" dirty="0"/>
              <a:t>Thus we can expand our time span, more authors would be taken under consideration in a long run.</a:t>
            </a:r>
          </a:p>
          <a:p>
            <a:r>
              <a:rPr lang="en-US" dirty="0"/>
              <a:t>In our work, we used impact factor to valuate each author’ work during a certain time period, the distribution is right skewed and that resulted in a very unstable model. For future work, other variables can be chosen to measure the quality of each author’ work, like H-index.</a:t>
            </a:r>
          </a:p>
          <a:p>
            <a:r>
              <a:rPr lang="en-US" dirty="0"/>
              <a:t>Tree based regression have a better performance according to our results.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B2A3A6-FD61-6A46-9699-49D7FBE83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on Future work</a:t>
            </a:r>
          </a:p>
        </p:txBody>
      </p:sp>
    </p:spTree>
    <p:extLst>
      <p:ext uri="{BB962C8B-B14F-4D97-AF65-F5344CB8AC3E}">
        <p14:creationId xmlns:p14="http://schemas.microsoft.com/office/powerpoint/2010/main" val="21426594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8E5AEE-EE31-CC4D-933E-9792423D330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A4A24B-9F14-E844-A551-180CCCC38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5B61C4-2EC6-354D-9D2C-3D2003FC99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Contribution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CF4098-F0B5-3945-BFF9-327061BC96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604713"/>
              </p:ext>
            </p:extLst>
          </p:nvPr>
        </p:nvGraphicFramePr>
        <p:xfrm>
          <a:off x="635000" y="2046130"/>
          <a:ext cx="7556500" cy="243696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676691">
                  <a:extLst>
                    <a:ext uri="{9D8B030D-6E8A-4147-A177-3AD203B41FA5}">
                      <a16:colId xmlns:a16="http://schemas.microsoft.com/office/drawing/2014/main" val="1204894255"/>
                    </a:ext>
                  </a:extLst>
                </a:gridCol>
                <a:gridCol w="5879809">
                  <a:extLst>
                    <a:ext uri="{9D8B030D-6E8A-4147-A177-3AD203B41FA5}">
                      <a16:colId xmlns:a16="http://schemas.microsoft.com/office/drawing/2014/main" val="720895245"/>
                    </a:ext>
                  </a:extLst>
                </a:gridCol>
              </a:tblGrid>
              <a:tr h="611336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Hongyi</a:t>
                      </a:r>
                      <a:r>
                        <a:rPr lang="en-US" b="1" dirty="0"/>
                        <a:t> Chen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Data Collecting, Feature Engineering, Poster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808317"/>
                  </a:ext>
                </a:extLst>
              </a:tr>
              <a:tr h="60296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err="1"/>
                        <a:t>Yuyi</a:t>
                      </a:r>
                      <a:r>
                        <a:rPr lang="en-US" b="1" dirty="0"/>
                        <a:t> Yan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Data Manipulation, EDA, Data visualization, PPT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8340700"/>
                  </a:ext>
                </a:extLst>
              </a:tr>
              <a:tr h="611336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Jiahui</a:t>
                      </a:r>
                      <a:r>
                        <a:rPr lang="en-US" b="1" dirty="0"/>
                        <a:t> Bi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 Analysis, Co-author Network, Modeling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0672596"/>
                  </a:ext>
                </a:extLst>
              </a:tr>
              <a:tr h="61133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Shan Gao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 Engineering, Model evaluation, PPT, Poster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9167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43757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D4A107-6A9C-8446-91D9-9F70746BE8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5FB9B-452A-1241-AB76-18A55CE6A8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9338" y="2056985"/>
            <a:ext cx="4097483" cy="2483484"/>
          </a:xfrm>
        </p:spPr>
        <p:txBody>
          <a:bodyPr/>
          <a:lstStyle/>
          <a:p>
            <a:r>
              <a:rPr lang="en-US" dirty="0"/>
              <a:t>The overall US publishing industry is financially healthy, the average revenue of scientific journals has grown by nearly 60% from 2010 to 2017.</a:t>
            </a:r>
          </a:p>
          <a:p>
            <a:r>
              <a:rPr lang="en-US" dirty="0">
                <a:solidFill>
                  <a:schemeClr val="dk1"/>
                </a:solidFill>
              </a:rPr>
              <a:t>We are looking for methods to identify future leading authors in a specific scientific field.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BC5AF4-030C-904A-976B-BD78E6075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41" y="571107"/>
            <a:ext cx="7303340" cy="5358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CFF4B3-8917-5B4C-BB06-E70B505F0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821" y="1520890"/>
            <a:ext cx="4327841" cy="334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523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E69703-E57E-5E47-B4B9-6AD4B34A7E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DDD88-1078-C24F-A60E-4C697D2C6E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5194" y="1355604"/>
            <a:ext cx="7174451" cy="1617003"/>
          </a:xfrm>
        </p:spPr>
        <p:txBody>
          <a:bodyPr/>
          <a:lstStyle/>
          <a:p>
            <a:r>
              <a:rPr lang="en-US" dirty="0"/>
              <a:t>Analyze the impact factor of the authors</a:t>
            </a:r>
          </a:p>
          <a:p>
            <a:r>
              <a:rPr lang="en-US" dirty="0"/>
              <a:t>Analyze the Co-authorship</a:t>
            </a:r>
          </a:p>
          <a:p>
            <a:r>
              <a:rPr lang="en-US" dirty="0"/>
              <a:t>Analyze funding, publication features and its correlation with impact factor</a:t>
            </a:r>
          </a:p>
          <a:p>
            <a:r>
              <a:rPr lang="en-US" dirty="0"/>
              <a:t>Validate the top 5 authors in bio-material area in 2013-2015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A44F1-B1BE-3A47-96A6-B39A6FD81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AE048174-2870-AE4F-A9A7-5EB15B93ED69}"/>
              </a:ext>
            </a:extLst>
          </p:cNvPr>
          <p:cNvSpPr txBox="1">
            <a:spLocks/>
          </p:cNvSpPr>
          <p:nvPr/>
        </p:nvSpPr>
        <p:spPr>
          <a:xfrm>
            <a:off x="359450" y="3429000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400" dirty="0"/>
              <a:t>Technology</a:t>
            </a:r>
          </a:p>
          <a:p>
            <a:endParaRPr lang="en-US" sz="1600" b="0" dirty="0">
              <a:ea typeface="+mn-ea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444780C-59F9-7048-8B63-7A271DA2BC19}"/>
              </a:ext>
            </a:extLst>
          </p:cNvPr>
          <p:cNvSpPr txBox="1">
            <a:spLocks/>
          </p:cNvSpPr>
          <p:nvPr/>
        </p:nvSpPr>
        <p:spPr>
          <a:xfrm>
            <a:off x="555195" y="3820830"/>
            <a:ext cx="7174451" cy="1617003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BC9D44-E963-F943-AFDB-387DE373F1DD}"/>
              </a:ext>
            </a:extLst>
          </p:cNvPr>
          <p:cNvSpPr/>
          <p:nvPr/>
        </p:nvSpPr>
        <p:spPr>
          <a:xfrm>
            <a:off x="946682" y="3955466"/>
            <a:ext cx="6911853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defTabSz="457200">
              <a:spcAft>
                <a:spcPts val="1200"/>
              </a:spcAft>
              <a:buClr>
                <a:schemeClr val="dk1"/>
              </a:buClr>
              <a:buSzPct val="97000"/>
              <a:buFont typeface="Arial" panose="020B0604020202020204" pitchFamily="34" charset="0"/>
              <a:buChar char="•"/>
            </a:pPr>
            <a:r>
              <a:rPr lang="en-US" sz="1600" dirty="0">
                <a:latin typeface="Arial"/>
                <a:cs typeface="Arial"/>
                <a:sym typeface="Arial" panose="020B0604020202090204"/>
              </a:rPr>
              <a:t>Python for cleansing the data collected from Web of Sciences.</a:t>
            </a:r>
            <a:endParaRPr lang="en-US" sz="1600" dirty="0">
              <a:latin typeface="Arial"/>
              <a:cs typeface="Arial"/>
            </a:endParaRPr>
          </a:p>
          <a:p>
            <a:pPr marL="285750" lvl="0" indent="-285750" defTabSz="457200">
              <a:spcAft>
                <a:spcPts val="1200"/>
              </a:spcAft>
              <a:buClr>
                <a:schemeClr val="dk1"/>
              </a:buClr>
              <a:buSzPct val="97000"/>
              <a:buFont typeface="Arial" panose="020B0604020202020204" pitchFamily="34" charset="0"/>
              <a:buChar char="•"/>
            </a:pPr>
            <a:r>
              <a:rPr lang="en-US" sz="1600" dirty="0">
                <a:latin typeface="Arial"/>
                <a:cs typeface="Arial"/>
                <a:sym typeface="Arial" panose="020B0604020202090204"/>
              </a:rPr>
              <a:t>Python &amp; </a:t>
            </a:r>
            <a:r>
              <a:rPr lang="en-US" sz="1600" dirty="0">
                <a:latin typeface="Arial"/>
                <a:cs typeface="Arial"/>
              </a:rPr>
              <a:t>Tableau </a:t>
            </a:r>
            <a:r>
              <a:rPr lang="en-US" sz="1600" dirty="0">
                <a:latin typeface="Arial"/>
                <a:cs typeface="Arial"/>
                <a:sym typeface="Arial" panose="020B0604020202090204"/>
              </a:rPr>
              <a:t>for generating visualizations for EDA.</a:t>
            </a:r>
          </a:p>
          <a:p>
            <a:pPr marL="285750" lvl="0" indent="-285750" defTabSz="457200">
              <a:spcAft>
                <a:spcPts val="1200"/>
              </a:spcAft>
              <a:buClr>
                <a:schemeClr val="dk1"/>
              </a:buClr>
              <a:buSzPct val="97000"/>
              <a:buFont typeface="Arial" panose="020B0604020202020204" pitchFamily="34" charset="0"/>
              <a:buChar char="•"/>
            </a:pPr>
            <a:r>
              <a:rPr lang="en-US" sz="1600" dirty="0">
                <a:latin typeface="Arial"/>
                <a:cs typeface="Arial"/>
                <a:sym typeface="Arial" panose="020B0604020202090204"/>
              </a:rPr>
              <a:t>Python for network analysis and modeling.</a:t>
            </a:r>
            <a:endParaRPr lang="en-US" sz="1600" dirty="0">
              <a:latin typeface="Arial"/>
              <a:cs typeface="Arial"/>
            </a:endParaRPr>
          </a:p>
          <a:p>
            <a:pPr marL="285750" lvl="0" indent="-285750" defTabSz="457200">
              <a:spcAft>
                <a:spcPts val="1200"/>
              </a:spcAft>
              <a:buClr>
                <a:schemeClr val="dk1"/>
              </a:buClr>
              <a:buSzPct val="97000"/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/>
                <a:cs typeface="Arial"/>
              </a:rPr>
              <a:t>VOSviewer</a:t>
            </a:r>
            <a:r>
              <a:rPr lang="en-US" sz="1600" dirty="0">
                <a:latin typeface="Arial"/>
                <a:cs typeface="Arial"/>
              </a:rPr>
              <a:t> for generating Co-authorship network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1477324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2A23EE-F64F-0248-BC5E-D42C194E754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370DE-12FD-394D-AC8E-D5080978C7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24889" y="1688331"/>
            <a:ext cx="4242014" cy="4292056"/>
          </a:xfrm>
        </p:spPr>
        <p:txBody>
          <a:bodyPr/>
          <a:lstStyle/>
          <a:p>
            <a:r>
              <a:rPr lang="en-US" dirty="0"/>
              <a:t>Web of Science core collection</a:t>
            </a:r>
          </a:p>
          <a:p>
            <a:r>
              <a:rPr lang="en-US" dirty="0"/>
              <a:t>Topic: Biomaterials, from 1990 to 2019</a:t>
            </a:r>
          </a:p>
          <a:p>
            <a:r>
              <a:rPr lang="en-US" dirty="0"/>
              <a:t>Total: 46409, 68 variables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69FB74-F230-A540-96D6-F2CB73A47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13" y="496175"/>
            <a:ext cx="7303340" cy="535863"/>
          </a:xfrm>
        </p:spPr>
        <p:txBody>
          <a:bodyPr/>
          <a:lstStyle/>
          <a:p>
            <a:r>
              <a:rPr lang="en-US" dirty="0"/>
              <a:t>Data Source &amp; Variables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C0409B-9D99-E448-8AC2-2C3808D93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93" y="3184633"/>
            <a:ext cx="4774847" cy="221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5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DDDC10-DB55-8242-932D-CCD59EAC11B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E5D0E4-4965-BE49-A1DB-A659C42C5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Constructed the Author Dataset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196C3D4-C54E-0743-98D1-F185D4EDDC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3258403"/>
              </p:ext>
            </p:extLst>
          </p:nvPr>
        </p:nvGraphicFramePr>
        <p:xfrm>
          <a:off x="3700372" y="1603886"/>
          <a:ext cx="4988927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495">
                  <a:extLst>
                    <a:ext uri="{9D8B030D-6E8A-4147-A177-3AD203B41FA5}">
                      <a16:colId xmlns:a16="http://schemas.microsoft.com/office/drawing/2014/main" val="856674794"/>
                    </a:ext>
                  </a:extLst>
                </a:gridCol>
                <a:gridCol w="1191600">
                  <a:extLst>
                    <a:ext uri="{9D8B030D-6E8A-4147-A177-3AD203B41FA5}">
                      <a16:colId xmlns:a16="http://schemas.microsoft.com/office/drawing/2014/main" val="1561253050"/>
                    </a:ext>
                  </a:extLst>
                </a:gridCol>
                <a:gridCol w="399393">
                  <a:extLst>
                    <a:ext uri="{9D8B030D-6E8A-4147-A177-3AD203B41FA5}">
                      <a16:colId xmlns:a16="http://schemas.microsoft.com/office/drawing/2014/main" val="4080289919"/>
                    </a:ext>
                  </a:extLst>
                </a:gridCol>
                <a:gridCol w="388883">
                  <a:extLst>
                    <a:ext uri="{9D8B030D-6E8A-4147-A177-3AD203B41FA5}">
                      <a16:colId xmlns:a16="http://schemas.microsoft.com/office/drawing/2014/main" val="677915837"/>
                    </a:ext>
                  </a:extLst>
                </a:gridCol>
                <a:gridCol w="1425556">
                  <a:extLst>
                    <a:ext uri="{9D8B030D-6E8A-4147-A177-3AD203B41FA5}">
                      <a16:colId xmlns:a16="http://schemas.microsoft.com/office/drawing/2014/main" val="2518630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 Author</a:t>
                      </a:r>
                      <a:endParaRPr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Co- Author_1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Co-</a:t>
                      </a:r>
                      <a:r>
                        <a:rPr lang="en-US" dirty="0" err="1"/>
                        <a:t>Author_n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471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aAuthor_1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aAuthor_2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aAuthor_n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58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bAuthor_1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bAuthor_2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891318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45253B0-CFC8-F94A-8E08-EDCBF38F9DBB}"/>
              </a:ext>
            </a:extLst>
          </p:cNvPr>
          <p:cNvCxnSpPr>
            <a:cxnSpLocks/>
          </p:cNvCxnSpPr>
          <p:nvPr/>
        </p:nvCxnSpPr>
        <p:spPr>
          <a:xfrm>
            <a:off x="3279228" y="2294766"/>
            <a:ext cx="2837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3D88971-AD73-D94A-A6F7-986F1EB38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493475"/>
              </p:ext>
            </p:extLst>
          </p:nvPr>
        </p:nvGraphicFramePr>
        <p:xfrm>
          <a:off x="594018" y="1617271"/>
          <a:ext cx="2585545" cy="165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5545">
                  <a:extLst>
                    <a:ext uri="{9D8B030D-6E8A-4147-A177-3AD203B41FA5}">
                      <a16:colId xmlns:a16="http://schemas.microsoft.com/office/drawing/2014/main" val="3051732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758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aAuthor_1;aAuthor_2;aAuthor_3;aAuthor4;…;</a:t>
                      </a:r>
                    </a:p>
                    <a:p>
                      <a:r>
                        <a:rPr lang="en-US" dirty="0" err="1"/>
                        <a:t>aAuthor_n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500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bAuthor_1; bAuthor_2;…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87114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EBF8284-4F5D-5549-9D45-D7C9EFF88D65}"/>
              </a:ext>
            </a:extLst>
          </p:cNvPr>
          <p:cNvSpPr txBox="1"/>
          <p:nvPr/>
        </p:nvSpPr>
        <p:spPr>
          <a:xfrm>
            <a:off x="282755" y="4496488"/>
            <a:ext cx="3888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Split the Author column.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single author as the granularity of the author dataset.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37D631-159F-E84C-8B87-511FA0B10B57}"/>
              </a:ext>
            </a:extLst>
          </p:cNvPr>
          <p:cNvCxnSpPr>
            <a:cxnSpLocks/>
          </p:cNvCxnSpPr>
          <p:nvPr/>
        </p:nvCxnSpPr>
        <p:spPr>
          <a:xfrm>
            <a:off x="6495392" y="3121572"/>
            <a:ext cx="0" cy="3074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6C89994-8610-1D4B-B8DC-10C95E86C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75085"/>
              </p:ext>
            </p:extLst>
          </p:nvPr>
        </p:nvGraphicFramePr>
        <p:xfrm>
          <a:off x="4304387" y="3564926"/>
          <a:ext cx="424196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9407">
                  <a:extLst>
                    <a:ext uri="{9D8B030D-6E8A-4147-A177-3AD203B41FA5}">
                      <a16:colId xmlns:a16="http://schemas.microsoft.com/office/drawing/2014/main" val="856674794"/>
                    </a:ext>
                  </a:extLst>
                </a:gridCol>
                <a:gridCol w="1145628">
                  <a:extLst>
                    <a:ext uri="{9D8B030D-6E8A-4147-A177-3AD203B41FA5}">
                      <a16:colId xmlns:a16="http://schemas.microsoft.com/office/drawing/2014/main" val="4080289919"/>
                    </a:ext>
                  </a:extLst>
                </a:gridCol>
                <a:gridCol w="1145627">
                  <a:extLst>
                    <a:ext uri="{9D8B030D-6E8A-4147-A177-3AD203B41FA5}">
                      <a16:colId xmlns:a16="http://schemas.microsoft.com/office/drawing/2014/main" val="677915837"/>
                    </a:ext>
                  </a:extLst>
                </a:gridCol>
                <a:gridCol w="521302">
                  <a:extLst>
                    <a:ext uri="{9D8B030D-6E8A-4147-A177-3AD203B41FA5}">
                      <a16:colId xmlns:a16="http://schemas.microsoft.com/office/drawing/2014/main" val="2518630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Author</a:t>
                      </a:r>
                      <a:endParaRPr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Feature1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Feature2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471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aAuthor_1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458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aAuthor_2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891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94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aAuthor_n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44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bAuthor_1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62173"/>
                  </a:ext>
                </a:extLst>
              </a:tr>
            </a:tbl>
          </a:graphicData>
        </a:graphic>
      </p:graphicFrame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71571730-F041-A847-8EFC-60D7C355ECA8}"/>
              </a:ext>
            </a:extLst>
          </p:cNvPr>
          <p:cNvCxnSpPr/>
          <p:nvPr/>
        </p:nvCxnSpPr>
        <p:spPr>
          <a:xfrm rot="10800000">
            <a:off x="2933701" y="3683001"/>
            <a:ext cx="1370687" cy="418569"/>
          </a:xfrm>
          <a:prstGeom prst="bentConnector3">
            <a:avLst>
              <a:gd name="adj1" fmla="val 2683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9ECCDB8D-2125-4543-89F9-98FA72DD1870}"/>
              </a:ext>
            </a:extLst>
          </p:cNvPr>
          <p:cNvCxnSpPr>
            <a:cxnSpLocks/>
          </p:cNvCxnSpPr>
          <p:nvPr/>
        </p:nvCxnSpPr>
        <p:spPr>
          <a:xfrm rot="16200000" flipV="1">
            <a:off x="3422017" y="4718330"/>
            <a:ext cx="1499130" cy="265611"/>
          </a:xfrm>
          <a:prstGeom prst="bentConnector3">
            <a:avLst>
              <a:gd name="adj1" fmla="val 1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266E5BB-F230-9A46-B651-A7ABF3247DDE}"/>
              </a:ext>
            </a:extLst>
          </p:cNvPr>
          <p:cNvSpPr txBox="1"/>
          <p:nvPr/>
        </p:nvSpPr>
        <p:spPr>
          <a:xfrm>
            <a:off x="1896863" y="3529112"/>
            <a:ext cx="1282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First author</a:t>
            </a:r>
          </a:p>
        </p:txBody>
      </p:sp>
    </p:spTree>
    <p:extLst>
      <p:ext uri="{BB962C8B-B14F-4D97-AF65-F5344CB8AC3E}">
        <p14:creationId xmlns:p14="http://schemas.microsoft.com/office/powerpoint/2010/main" val="976399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0F4812-079F-4E44-84CC-FA631E9DCF9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ED2E3-42C2-2143-B4CF-8026D489D5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6709" y="1315899"/>
            <a:ext cx="7981566" cy="2113101"/>
          </a:xfrm>
        </p:spPr>
        <p:txBody>
          <a:bodyPr/>
          <a:lstStyle/>
          <a:p>
            <a:r>
              <a:rPr lang="en-US" dirty="0"/>
              <a:t>Impact Factor is used to reflect the average number of citations divided by the total number of articles post on the journal recently. IF is frequently used as a proxy for relative importance of a journal. Higher IF indicates higher importance than lower ones: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47BBBA-0830-5A4D-A09A-8E8A5FBC9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Why Impact Factor?</a:t>
            </a:r>
            <a:endParaRPr lang="en-US" dirty="0"/>
          </a:p>
        </p:txBody>
      </p:sp>
      <p:pic>
        <p:nvPicPr>
          <p:cNvPr id="7" name="Google Shape;105;p13">
            <a:extLst>
              <a:ext uri="{FF2B5EF4-FFF2-40B4-BE49-F238E27FC236}">
                <a16:creationId xmlns:a16="http://schemas.microsoft.com/office/drawing/2014/main" id="{48E72481-EFE2-A04B-87A8-5A6773586676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615196" y="2521978"/>
            <a:ext cx="3604591" cy="90702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4A715A-38A2-5D4D-B34D-10FB116E6159}"/>
              </a:ext>
            </a:extLst>
          </p:cNvPr>
          <p:cNvSpPr txBox="1"/>
          <p:nvPr/>
        </p:nvSpPr>
        <p:spPr>
          <a:xfrm>
            <a:off x="426709" y="3756997"/>
            <a:ext cx="7518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spcAft>
                <a:spcPts val="1200"/>
              </a:spcAft>
              <a:buFont typeface="Arial"/>
              <a:buChar char="•"/>
            </a:pPr>
            <a:r>
              <a:rPr lang="en-US" dirty="0">
                <a:solidFill>
                  <a:schemeClr val="tx2"/>
                </a:solidFill>
              </a:rPr>
              <a:t>We sum up the IF of the articles published by a certain author, considering the year of publication in the journal.</a:t>
            </a:r>
          </a:p>
          <a:p>
            <a:pPr marL="742950" lvl="1" indent="-285750" defTabSz="457200">
              <a:spcAft>
                <a:spcPts val="1200"/>
              </a:spcAft>
              <a:buFont typeface="Arial"/>
              <a:buChar char="•"/>
            </a:pPr>
            <a:r>
              <a:rPr lang="en-US" dirty="0">
                <a:solidFill>
                  <a:schemeClr val="tx2"/>
                </a:solidFill>
              </a:rPr>
              <a:t>Total impact Factor of a certain author, during a time period, can reveal the quality of his published researches.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10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D16F29-53B4-024B-BAD3-C1D97BEEC3F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310B24-255C-2246-A940-14546E125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funding?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3855B-BA7A-4344-A371-FD5CBFE33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Funding &amp; Impact Factor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00A723-FAE8-5543-AE60-7A6ED0D8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38" y="1733248"/>
            <a:ext cx="5091922" cy="31726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BE2D0F-E363-A845-9B09-4B343CD39B5B}"/>
              </a:ext>
            </a:extLst>
          </p:cNvPr>
          <p:cNvSpPr txBox="1"/>
          <p:nvPr/>
        </p:nvSpPr>
        <p:spPr>
          <a:xfrm>
            <a:off x="5886260" y="2460223"/>
            <a:ext cx="27221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Funded articles are more likely published on a journal with high Impact factor.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3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A9D01B-77DF-D947-AB4F-5CEED2EF46A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D1F04C-A8AC-9045-ABAE-1A8174E9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funding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212A0-F8F1-5C49-A796-1B2C70C50D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Funding &amp; Publication over year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58330B-9F20-414D-9124-CAE1F085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13" y="1929284"/>
            <a:ext cx="4898367" cy="32456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A5256E-F53C-214C-9FAD-9F32EDE832D8}"/>
              </a:ext>
            </a:extLst>
          </p:cNvPr>
          <p:cNvSpPr txBox="1"/>
          <p:nvPr/>
        </p:nvSpPr>
        <p:spPr>
          <a:xfrm>
            <a:off x="5559392" y="2536429"/>
            <a:ext cx="26628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2010, more than 65% articles get funded.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2009, funding &amp; publication ratio has a cliff growth.</a:t>
            </a:r>
          </a:p>
        </p:txBody>
      </p:sp>
    </p:spTree>
    <p:extLst>
      <p:ext uri="{BB962C8B-B14F-4D97-AF65-F5344CB8AC3E}">
        <p14:creationId xmlns:p14="http://schemas.microsoft.com/office/powerpoint/2010/main" val="5122992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39224</TotalTime>
  <Words>1200</Words>
  <Application>Microsoft Macintosh PowerPoint</Application>
  <PresentationFormat>On-screen Show (4:3)</PresentationFormat>
  <Paragraphs>227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Arial</vt:lpstr>
      <vt:lpstr>Calibri</vt:lpstr>
      <vt:lpstr>Century Gothic</vt:lpstr>
      <vt:lpstr>Times New Roman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Team Members</vt:lpstr>
      <vt:lpstr>Introduction</vt:lpstr>
      <vt:lpstr>Project Goal</vt:lpstr>
      <vt:lpstr>Data Source &amp; Variables</vt:lpstr>
      <vt:lpstr>Constructed the Author Dataset</vt:lpstr>
      <vt:lpstr>Why Impact Factor?</vt:lpstr>
      <vt:lpstr>Why funding?</vt:lpstr>
      <vt:lpstr>Why funding </vt:lpstr>
      <vt:lpstr>Co-authorship</vt:lpstr>
      <vt:lpstr>Co-author Network</vt:lpstr>
      <vt:lpstr>Co-authorship Analysis </vt:lpstr>
      <vt:lpstr>Time Gap</vt:lpstr>
      <vt:lpstr>Feature Selection</vt:lpstr>
      <vt:lpstr>Modeling</vt:lpstr>
      <vt:lpstr>Feature Importance</vt:lpstr>
      <vt:lpstr>Modeling</vt:lpstr>
      <vt:lpstr>Linear Regression Result</vt:lpstr>
      <vt:lpstr>Random Forest Result</vt:lpstr>
      <vt:lpstr>Considering Ranking</vt:lpstr>
      <vt:lpstr>Considering Ranking</vt:lpstr>
      <vt:lpstr>Top 20 Ranking</vt:lpstr>
      <vt:lpstr>Conclusion</vt:lpstr>
      <vt:lpstr>Recommendations on Future work</vt:lpstr>
      <vt:lpstr>Team member 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Shan Gao</cp:lastModifiedBy>
  <cp:revision>1023</cp:revision>
  <cp:lastPrinted>2016-08-09T14:57:31Z</cp:lastPrinted>
  <dcterms:created xsi:type="dcterms:W3CDTF">2013-11-01T14:42:31Z</dcterms:created>
  <dcterms:modified xsi:type="dcterms:W3CDTF">2019-05-14T04:19:16Z</dcterms:modified>
</cp:coreProperties>
</file>